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8"/>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hần Mặc định" id="{338E8C95-A0BA-469F-96E7-0BE9835B31E1}">
          <p14:sldIdLst>
            <p14:sldId id="261"/>
            <p14:sldId id="262"/>
            <p14:sldId id="263"/>
            <p14:sldId id="264"/>
            <p14:sldId id="265"/>
            <p14:sldId id="266"/>
            <p14:sldId id="267"/>
            <p14:sldId id="268"/>
            <p14:sldId id="269"/>
            <p14:sldId id="270"/>
            <p14:sldId id="271"/>
            <p14:sldId id="272"/>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7" d="100"/>
          <a:sy n="77" d="100"/>
        </p:scale>
        <p:origin x="9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image1.jpeg>
</file>

<file path=ppt/media/image2.png>
</file>

<file path=ppt/media/image3.jpe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10/20/2024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êu đề Bản chiếu">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vi-VN"/>
              <a:t>Bấm để sửa kiểu tiêu đề Bản cái</a:t>
            </a:r>
            <a:endParaRPr lang="en-US"/>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t>Bấm để chỉnh sửa kiểu tiêu đề phụ của Bản cái</a:t>
            </a:r>
            <a:endParaRPr lang="en-US"/>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10/20/2024</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Ảnh Toàn cảnh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vi-VN"/>
              <a:t>Bấm để sửa kiểu tiêu đề Bản cái</a:t>
            </a:r>
            <a:endParaRPr lang="en-US"/>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vi-VN"/>
              <a:t>Bấm biểu tượng để thêm hình ảnh</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64872680-3826-48D8-A0B9-F293E3A564DD}"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êu đề và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vi-VN"/>
              <a:t>Bấm để sửa kiểu tiêu đề Bản cái</a:t>
            </a:r>
            <a:endParaRPr lang="en-US"/>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FC0F02A-B435-4587-AE10-6A02865845FD}"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rích dẫn cùng vớ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vi-VN"/>
              <a:t>Bấm để sửa kiểu tiêu đề Bản cái</a:t>
            </a:r>
            <a:endParaRPr lang="en-US"/>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7EDF27A1-9C29-4918-BA16-87149545F673}"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Danh Thiếp">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vi-VN"/>
              <a:t>Bấm để sửa kiểu tiêu đề Bản cái</a:t>
            </a:r>
            <a:endParaRPr lang="en-US"/>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F7EEE601-4D27-49FF-B099-2799466F7EDA}"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ột">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vi-VN"/>
              <a:t>Bấm để sửa kiểu tiêu đề Bản cái</a:t>
            </a:r>
            <a:endParaRPr lang="en-US"/>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3" name="Date Placeholder 2"/>
          <p:cNvSpPr>
            <a:spLocks noGrp="1"/>
          </p:cNvSpPr>
          <p:nvPr>
            <p:ph type="dt" sz="half" idx="10"/>
          </p:nvPr>
        </p:nvSpPr>
        <p:spPr/>
        <p:txBody>
          <a:bodyPr/>
          <a:lstStyle/>
          <a:p>
            <a:fld id="{B4E52469-603F-4B0F-8F23-6B2B143D5424}" type="datetime1">
              <a:rPr lang="en-US" smtClean="0"/>
              <a:t>10/20/2024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ột Hình ảnh">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vi-VN"/>
              <a:t>Bấm để sửa kiểu tiêu đề Bản cái</a:t>
            </a:r>
            <a:endParaRPr lang="en-US"/>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vi-VN"/>
              <a:t>Bấm biểu tượng để thêm hình ảnh</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Bấm để chỉnh sửa kiểu văn bản của Bản cái</a:t>
            </a:r>
          </a:p>
        </p:txBody>
      </p:sp>
      <p:sp>
        <p:nvSpPr>
          <p:cNvPr id="3" name="Date Placeholder 2"/>
          <p:cNvSpPr>
            <a:spLocks noGrp="1"/>
          </p:cNvSpPr>
          <p:nvPr>
            <p:ph type="dt" sz="half" idx="10"/>
          </p:nvPr>
        </p:nvSpPr>
        <p:spPr/>
        <p:txBody>
          <a:bodyPr/>
          <a:lstStyle/>
          <a:p>
            <a:fld id="{CD7781E0-05FC-475E-A14D-85EF9B55E67B}" type="datetime1">
              <a:rPr lang="en-US" smtClean="0"/>
              <a:t>10/20/2024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Vertical Text Placeholder 2"/>
          <p:cNvSpPr>
            <a:spLocks noGrp="1"/>
          </p:cNvSpPr>
          <p:nvPr>
            <p:ph type="body" orient="vert" idx="1"/>
          </p:nvPr>
        </p:nvSpPr>
        <p:spPr/>
        <p:txBody>
          <a:bodyPr vert="eaVert" ancho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Date Placeholder 3"/>
          <p:cNvSpPr>
            <a:spLocks noGrp="1"/>
          </p:cNvSpPr>
          <p:nvPr>
            <p:ph type="dt" sz="half" idx="10"/>
          </p:nvPr>
        </p:nvSpPr>
        <p:spPr/>
        <p:txBody>
          <a:bodyPr/>
          <a:lstStyle/>
          <a:p>
            <a:fld id="{AD8D02C8-8352-4A2E-A3CD-139A8583C932}"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vi-VN"/>
              <a:t>Bấm để sửa kiểu tiêu đề Bản cái</a:t>
            </a:r>
            <a:endParaRPr lang="en-US"/>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Date Placeholder 3"/>
          <p:cNvSpPr>
            <a:spLocks noGrp="1"/>
          </p:cNvSpPr>
          <p:nvPr>
            <p:ph type="dt" sz="half" idx="10"/>
          </p:nvPr>
        </p:nvSpPr>
        <p:spPr/>
        <p:txBody>
          <a:bodyPr/>
          <a:lstStyle/>
          <a:p>
            <a:fld id="{6F680581-4B77-41E9-BE55-C3C9C3900A2A}"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ề và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Content Placeholder 2"/>
          <p:cNvSpPr>
            <a:spLocks noGrp="1"/>
          </p:cNvSpPr>
          <p:nvPr>
            <p:ph idx="1"/>
          </p:nvPr>
        </p:nvSpPr>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Date Placeholder 3"/>
          <p:cNvSpPr>
            <a:spLocks noGrp="1"/>
          </p:cNvSpPr>
          <p:nvPr>
            <p:ph type="dt" sz="half" idx="10"/>
          </p:nvPr>
        </p:nvSpPr>
        <p:spPr/>
        <p:txBody>
          <a:bodyPr/>
          <a:lstStyle/>
          <a:p>
            <a:fld id="{742C1CB5-A088-4DB4-8A5C-B084F9B2B528}"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ầu trang của Phần">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vi-VN"/>
              <a:t>Bấm để sửa kiểu tiêu đề Bản cái</a:t>
            </a:r>
            <a:endParaRPr lang="en-US"/>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t>Bấm để chỉnh sửa kiểu văn bản của Bản cái</a:t>
            </a:r>
          </a:p>
        </p:txBody>
      </p:sp>
      <p:sp>
        <p:nvSpPr>
          <p:cNvPr id="4" name="Date Placeholder 3"/>
          <p:cNvSpPr>
            <a:spLocks noGrp="1"/>
          </p:cNvSpPr>
          <p:nvPr>
            <p:ph type="dt" sz="half" idx="10"/>
          </p:nvPr>
        </p:nvSpPr>
        <p:spPr/>
        <p:txBody>
          <a:bodyPr/>
          <a:lstStyle/>
          <a:p>
            <a:fld id="{CE3C1328-ADC8-435B-8F5C-D339CD9DD487}" type="datetime1">
              <a:rPr lang="en-US" smtClean="0"/>
              <a:t>10/20/2024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ội du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Content Placeholder 2"/>
          <p:cNvSpPr>
            <a:spLocks noGrp="1"/>
          </p:cNvSpPr>
          <p:nvPr>
            <p:ph sz="half" idx="1"/>
          </p:nvPr>
        </p:nvSpPr>
        <p:spPr>
          <a:xfrm>
            <a:off x="1141410" y="2249486"/>
            <a:ext cx="4878389" cy="3541714"/>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Content Placeholder 3"/>
          <p:cNvSpPr>
            <a:spLocks noGrp="1"/>
          </p:cNvSpPr>
          <p:nvPr>
            <p:ph sz="half" idx="2"/>
          </p:nvPr>
        </p:nvSpPr>
        <p:spPr>
          <a:xfrm>
            <a:off x="6172200" y="2249486"/>
            <a:ext cx="4875211" cy="3541714"/>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Date Placeholder 4"/>
          <p:cNvSpPr>
            <a:spLocks noGrp="1"/>
          </p:cNvSpPr>
          <p:nvPr>
            <p:ph type="dt" sz="half" idx="10"/>
          </p:nvPr>
        </p:nvSpPr>
        <p:spPr/>
        <p:txBody>
          <a:bodyPr/>
          <a:lstStyle/>
          <a:p>
            <a:fld id="{50256410-64C5-4311-8359-FDA6B61ABBAE}"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ép so sánh">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vi-VN"/>
              <a:t>Bấm để sửa kiểu tiêu đề Bản cái</a:t>
            </a:r>
            <a:endParaRPr lang="en-US"/>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4" name="Content Placeholder 3"/>
          <p:cNvSpPr>
            <a:spLocks noGrp="1"/>
          </p:cNvSpPr>
          <p:nvPr>
            <p:ph sz="half" idx="2"/>
          </p:nvPr>
        </p:nvSpPr>
        <p:spPr>
          <a:xfrm>
            <a:off x="1141410" y="3073397"/>
            <a:ext cx="4878391" cy="2717801"/>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Bấm để chỉnh sửa kiểu văn bản của Bản cái</a:t>
            </a:r>
          </a:p>
        </p:txBody>
      </p:sp>
      <p:sp>
        <p:nvSpPr>
          <p:cNvPr id="6" name="Content Placeholder 5"/>
          <p:cNvSpPr>
            <a:spLocks noGrp="1"/>
          </p:cNvSpPr>
          <p:nvPr>
            <p:ph sz="quarter" idx="4"/>
          </p:nvPr>
        </p:nvSpPr>
        <p:spPr>
          <a:xfrm>
            <a:off x="6172200" y="3073397"/>
            <a:ext cx="4875210" cy="2717801"/>
          </a:xfrm>
        </p:spPr>
        <p:txBody>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7" name="Date Placeholder 6"/>
          <p:cNvSpPr>
            <a:spLocks noGrp="1"/>
          </p:cNvSpPr>
          <p:nvPr>
            <p:ph type="dt" sz="half" idx="10"/>
          </p:nvPr>
        </p:nvSpPr>
        <p:spPr/>
        <p:txBody>
          <a:bodyPr/>
          <a:lstStyle/>
          <a:p>
            <a:fld id="{5018B01E-6E1B-4AFC-A690-27C447C9486E}" type="datetime1">
              <a:rPr lang="en-US" smtClean="0"/>
              <a:t>10/20/2024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ỉ Tiêu đề">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vi-VN"/>
              <a:t>Bấm để sửa kiểu tiêu đề Bản cái</a:t>
            </a:r>
            <a:endParaRPr lang="en-US"/>
          </a:p>
        </p:txBody>
      </p:sp>
      <p:sp>
        <p:nvSpPr>
          <p:cNvPr id="3" name="Date Placeholder 2"/>
          <p:cNvSpPr>
            <a:spLocks noGrp="1"/>
          </p:cNvSpPr>
          <p:nvPr>
            <p:ph type="dt" sz="half" idx="10"/>
          </p:nvPr>
        </p:nvSpPr>
        <p:spPr/>
        <p:txBody>
          <a:bodyPr/>
          <a:lstStyle/>
          <a:p>
            <a:fld id="{6852F3D2-503A-4E49-99AD-125A054E178F}" type="datetime1">
              <a:rPr lang="en-US" smtClean="0"/>
              <a:t>10/20/2024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ốn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10/20/2024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ội dung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vi-VN"/>
              <a:t>Bấm để sửa kiểu tiêu đề Bản cái</a:t>
            </a:r>
            <a:endParaRPr lang="en-US"/>
          </a:p>
        </p:txBody>
      </p:sp>
      <p:sp>
        <p:nvSpPr>
          <p:cNvPr id="3" name="Content Placeholder 2"/>
          <p:cNvSpPr>
            <a:spLocks noGrp="1"/>
          </p:cNvSpPr>
          <p:nvPr>
            <p:ph idx="1"/>
          </p:nvPr>
        </p:nvSpPr>
        <p:spPr>
          <a:xfrm>
            <a:off x="5156200" y="592666"/>
            <a:ext cx="5891209" cy="5198534"/>
          </a:xfrm>
        </p:spPr>
        <p:txBody>
          <a:bodyPr anchor="ct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C4941151-B38C-4230-91F0-8A3BB69A056C}"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nh với Chú thích">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vi-VN"/>
              <a:t>Bấm để sửa kiểu tiêu đề Bản cái</a:t>
            </a:r>
            <a:endParaRPr lang="en-US"/>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vi-VN"/>
              <a:t>Bấm biểu tượng để thêm hình ảnh</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t>Bấm để chỉnh sửa kiểu văn bản của Bản cái</a:t>
            </a:r>
          </a:p>
        </p:txBody>
      </p:sp>
      <p:sp>
        <p:nvSpPr>
          <p:cNvPr id="5" name="Date Placeholder 4"/>
          <p:cNvSpPr>
            <a:spLocks noGrp="1"/>
          </p:cNvSpPr>
          <p:nvPr>
            <p:ph type="dt" sz="half" idx="10"/>
          </p:nvPr>
        </p:nvSpPr>
        <p:spPr/>
        <p:txBody>
          <a:bodyPr/>
          <a:lstStyle/>
          <a:p>
            <a:fld id="{C3F6EA29-EE45-46F5-8084-6929433FA14E}" type="datetime1">
              <a:rPr lang="en-US" smtClean="0"/>
              <a:t>10/20/2024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vi-VN"/>
              <a:t>Bấm để chỉnh sửa kiểu văn bản của Bản cái</a:t>
            </a:r>
          </a:p>
          <a:p>
            <a:pPr lvl="1"/>
            <a:r>
              <a:rPr lang="vi-VN"/>
              <a:t>Mức hai</a:t>
            </a:r>
          </a:p>
          <a:p>
            <a:pPr lvl="2"/>
            <a:r>
              <a:rPr lang="vi-VN"/>
              <a:t>Mức ba</a:t>
            </a:r>
          </a:p>
          <a:p>
            <a:pPr lvl="3"/>
            <a:r>
              <a:rPr lang="vi-VN"/>
              <a:t>Mức bốn</a:t>
            </a:r>
          </a:p>
          <a:p>
            <a:pPr lvl="4"/>
            <a:r>
              <a:rPr lang="vi-VN"/>
              <a:t>Mức năm</a:t>
            </a:r>
            <a:endParaRPr lang="en-US"/>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10/20/2024</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4">
            <a:alphaModFix amt="30000"/>
          </a:blip>
          <a:srcRect t="6504" b="9202"/>
          <a:stretch/>
        </p:blipFill>
        <p:spPr>
          <a:xfrm>
            <a:off x="-1" y="31489"/>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97427" y="2336273"/>
            <a:ext cx="6858000" cy="1607072"/>
          </a:xfrm>
        </p:spPr>
        <p:txBody>
          <a:bodyPr>
            <a:noAutofit/>
          </a:bodyPr>
          <a:lstStyle/>
          <a:p>
            <a:pPr algn="ctr"/>
            <a:r>
              <a:rPr lang="en-ZW" sz="3600" dirty="0">
                <a:solidFill>
                  <a:schemeClr val="tx2">
                    <a:lumMod val="75000"/>
                  </a:schemeClr>
                </a:solidFill>
                <a:latin typeface="Aharoni" panose="02010803020104030203" pitchFamily="2" charset="-79"/>
                <a:cs typeface="Aharoni" panose="02010803020104030203" pitchFamily="2" charset="-79"/>
              </a:rPr>
              <a:t>Design Specification for Stack Data Structure</a:t>
            </a:r>
            <a:endParaRPr lang="en-US" sz="3600" dirty="0">
              <a:solidFill>
                <a:schemeClr val="tx2">
                  <a:lumMod val="75000"/>
                </a:schemeClr>
              </a:solidFill>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337192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335160" y="98322"/>
            <a:ext cx="7900220" cy="1478570"/>
          </a:xfrm>
        </p:spPr>
        <p:txBody>
          <a:bodyPr>
            <a:normAutofit/>
          </a:bodyPr>
          <a:lstStyle/>
          <a:p>
            <a:pPr>
              <a:lnSpc>
                <a:spcPct val="115000"/>
              </a:lnSpc>
              <a:spcBef>
                <a:spcPts val="200"/>
              </a:spcBef>
            </a:pPr>
            <a:r>
              <a:rPr lang="vi-VN" sz="2000" dirty="0">
                <a:solidFill>
                  <a:schemeClr val="bg1"/>
                </a:solidFill>
                <a:latin typeface="Aharoni" panose="02010803020104030203" pitchFamily="2" charset="-79"/>
                <a:cs typeface="Aharoni" panose="02010803020104030203" pitchFamily="2" charset="-79"/>
              </a:rPr>
              <a:t>                           </a:t>
            </a:r>
            <a:r>
              <a:rPr lang="en-GB" sz="18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Function Call Implementation</a:t>
            </a:r>
            <a:br>
              <a:rPr lang="en-ZW" sz="1800" u="none" strike="noStrike" dirty="0">
                <a:effectLst/>
                <a:latin typeface="Arial" panose="020B0604020202020204" pitchFamily="34" charset="0"/>
                <a:ea typeface="Arial" panose="020B0604020202020204" pitchFamily="34"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pic>
        <p:nvPicPr>
          <p:cNvPr id="6" name="Chỗ dành sẵn cho Nội dung 5">
            <a:extLst>
              <a:ext uri="{FF2B5EF4-FFF2-40B4-BE49-F238E27FC236}">
                <a16:creationId xmlns:a16="http://schemas.microsoft.com/office/drawing/2014/main" id="{D2B524D4-37C2-4C8B-6F16-79D56B6F0A77}"/>
              </a:ext>
            </a:extLst>
          </p:cNvPr>
          <p:cNvPicPr>
            <a:picLocks noGrp="1" noChangeAspect="1"/>
          </p:cNvPicPr>
          <p:nvPr>
            <p:ph idx="1"/>
          </p:nvPr>
        </p:nvPicPr>
        <p:blipFill>
          <a:blip r:embed="rId2"/>
          <a:stretch>
            <a:fillRect/>
          </a:stretch>
        </p:blipFill>
        <p:spPr>
          <a:xfrm>
            <a:off x="1615490" y="1801089"/>
            <a:ext cx="8792105" cy="4039271"/>
          </a:xfrm>
        </p:spPr>
      </p:pic>
    </p:spTree>
    <p:extLst>
      <p:ext uri="{BB962C8B-B14F-4D97-AF65-F5344CB8AC3E}">
        <p14:creationId xmlns:p14="http://schemas.microsoft.com/office/powerpoint/2010/main" val="894154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6322141" y="0"/>
            <a:ext cx="5869859" cy="685800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243127" y="-59217"/>
            <a:ext cx="4242688"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GB" sz="1800" u="none" strike="noStrike" dirty="0">
                <a:effectLst/>
                <a:latin typeface="Verdana" panose="020B0604030504040204" pitchFamily="34" charset="0"/>
                <a:ea typeface="Verdana" panose="020B0604030504040204" pitchFamily="34" charset="0"/>
                <a:cs typeface="Verdana" panose="020B0604030504040204" pitchFamily="34" charset="0"/>
              </a:rPr>
              <a:t>Demonstrate Stack Frames</a:t>
            </a:r>
            <a:br>
              <a:rPr lang="en-ZW" sz="1800" u="none" strike="noStrike" dirty="0">
                <a:effectLst/>
                <a:latin typeface="Arial" panose="020B0604020202020204" pitchFamily="34" charset="0"/>
                <a:ea typeface="Arial" panose="020B0604020202020204" pitchFamily="34"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177214" y="1625830"/>
            <a:ext cx="4374514" cy="4078288"/>
          </a:xfrm>
        </p:spPr>
        <p:txBody>
          <a:bodyPr>
            <a:normAutofit lnSpcReduction="10000"/>
          </a:bodyPr>
          <a:lstStyle/>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Calibri" panose="020F0502020204030204" pitchFamily="34" charset="0"/>
              </a:rPr>
              <a:t>Each</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call</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creates</a:t>
            </a:r>
            <a:r>
              <a:rPr lang="vi-VN" sz="1800" dirty="0">
                <a:effectLst/>
                <a:latin typeface="Calibri" panose="020F0502020204030204" pitchFamily="34" charset="0"/>
                <a:ea typeface="Times New Roman" panose="02020603050405020304" pitchFamily="18" charset="0"/>
                <a:cs typeface="Calibri" panose="020F0502020204030204" pitchFamily="34" charset="0"/>
              </a:rPr>
              <a:t> a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stack</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frame</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which</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contains</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Return</a:t>
            </a:r>
            <a:r>
              <a:rPr lang="vi-VN" sz="1800" b="1" dirty="0">
                <a:effectLst/>
                <a:latin typeface="Calibri" panose="020F0502020204030204" pitchFamily="34" charset="0"/>
                <a:ea typeface="Times New Roman" panose="02020603050405020304" pitchFamily="18" charset="0"/>
                <a:cs typeface="Calibri" panose="020F0502020204030204" pitchFamily="34" charset="0"/>
              </a:rPr>
              <a:t> </a:t>
            </a: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Address</a:t>
            </a:r>
            <a:r>
              <a:rPr lang="vi-VN" sz="1800" b="1" dirty="0">
                <a:effectLst/>
                <a:latin typeface="Calibri" panose="020F0502020204030204" pitchFamily="34" charset="0"/>
                <a:ea typeface="Times New Roman" panose="02020603050405020304" pitchFamily="18" charset="0"/>
                <a:cs typeface="Calibri" panose="020F0502020204030204" pitchFamily="34" charset="0"/>
              </a:rPr>
              <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Where</a:t>
            </a:r>
            <a:r>
              <a:rPr lang="vi-VN" sz="1800" dirty="0">
                <a:effectLst/>
                <a:latin typeface="Calibri" panose="020F0502020204030204" pitchFamily="34" charset="0"/>
                <a:ea typeface="Times New Roman" panose="02020603050405020304" pitchFamily="18" charset="0"/>
                <a:cs typeface="Calibri" panose="020F0502020204030204" pitchFamily="34" charset="0"/>
              </a:rPr>
              <a:t> to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return</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after</a:t>
            </a:r>
            <a:r>
              <a:rPr lang="vi-VN" sz="1800" dirty="0">
                <a:effectLst/>
                <a:latin typeface="Calibri" panose="020F0502020204030204" pitchFamily="34" charset="0"/>
                <a:ea typeface="Times New Roman" panose="02020603050405020304" pitchFamily="18" charset="0"/>
                <a:cs typeface="Calibri" panose="020F0502020204030204" pitchFamily="34" charset="0"/>
              </a:rPr>
              <a:t> the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completes</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b="1" dirty="0">
                <a:effectLst/>
                <a:latin typeface="Calibri" panose="020F0502020204030204" pitchFamily="34" charset="0"/>
                <a:ea typeface="Times New Roman" panose="02020603050405020304" pitchFamily="18" charset="0"/>
                <a:cs typeface="Calibri" panose="020F0502020204030204" pitchFamily="34" charset="0"/>
              </a:rPr>
              <a:t> </a:t>
            </a: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Parameters</a:t>
            </a:r>
            <a:r>
              <a:rPr lang="vi-VN" sz="1800" b="1" dirty="0">
                <a:effectLst/>
                <a:latin typeface="Calibri" panose="020F0502020204030204" pitchFamily="34" charset="0"/>
                <a:ea typeface="Times New Roman" panose="02020603050405020304" pitchFamily="18" charset="0"/>
                <a:cs typeface="Calibri" panose="020F0502020204030204" pitchFamily="34" charset="0"/>
              </a:rPr>
              <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Input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data</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for</a:t>
            </a:r>
            <a:r>
              <a:rPr lang="vi-VN" sz="1800" dirty="0">
                <a:effectLst/>
                <a:latin typeface="Calibri" panose="020F0502020204030204" pitchFamily="34" charset="0"/>
                <a:ea typeface="Times New Roman" panose="02020603050405020304" pitchFamily="18" charset="0"/>
                <a:cs typeface="Calibri" panose="020F0502020204030204" pitchFamily="34" charset="0"/>
              </a:rPr>
              <a:t> the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Local</a:t>
            </a:r>
            <a:r>
              <a:rPr lang="vi-VN" sz="1800" b="1" dirty="0">
                <a:effectLst/>
                <a:latin typeface="Calibri" panose="020F0502020204030204" pitchFamily="34" charset="0"/>
                <a:ea typeface="Times New Roman" panose="02020603050405020304" pitchFamily="18" charset="0"/>
                <a:cs typeface="Calibri" panose="020F0502020204030204" pitchFamily="34" charset="0"/>
              </a:rPr>
              <a:t> </a:t>
            </a: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Variables</a:t>
            </a:r>
            <a:r>
              <a:rPr lang="vi-VN" sz="1800" b="1" dirty="0">
                <a:effectLst/>
                <a:latin typeface="Calibri" panose="020F0502020204030204" pitchFamily="34" charset="0"/>
                <a:ea typeface="Times New Roman" panose="02020603050405020304" pitchFamily="18" charset="0"/>
                <a:cs typeface="Calibri" panose="020F0502020204030204" pitchFamily="34" charset="0"/>
              </a:rPr>
              <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Variables</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that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are</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local</a:t>
            </a:r>
            <a:r>
              <a:rPr lang="vi-VN" sz="1800" dirty="0">
                <a:effectLst/>
                <a:latin typeface="Calibri" panose="020F0502020204030204" pitchFamily="34" charset="0"/>
                <a:ea typeface="Times New Roman" panose="02020603050405020304" pitchFamily="18" charset="0"/>
                <a:cs typeface="Calibri" panose="020F0502020204030204" pitchFamily="34" charset="0"/>
              </a:rPr>
              <a:t> to the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Saved</a:t>
            </a:r>
            <a:r>
              <a:rPr lang="vi-VN" sz="1800" b="1" dirty="0">
                <a:effectLst/>
                <a:latin typeface="Calibri" panose="020F0502020204030204" pitchFamily="34" charset="0"/>
                <a:ea typeface="Times New Roman" panose="02020603050405020304" pitchFamily="18" charset="0"/>
                <a:cs typeface="Calibri" panose="020F0502020204030204" pitchFamily="34" charset="0"/>
              </a:rPr>
              <a:t> </a:t>
            </a:r>
            <a:r>
              <a:rPr lang="vi-VN" sz="1800" b="1" dirty="0" err="1">
                <a:effectLst/>
                <a:latin typeface="Calibri" panose="020F0502020204030204" pitchFamily="34" charset="0"/>
                <a:ea typeface="Times New Roman" panose="02020603050405020304" pitchFamily="18" charset="0"/>
                <a:cs typeface="Calibri" panose="020F0502020204030204" pitchFamily="34" charset="0"/>
              </a:rPr>
              <a:t>Registers</a:t>
            </a:r>
            <a:r>
              <a:rPr lang="vi-VN" sz="1800" b="1" dirty="0">
                <a:effectLst/>
                <a:latin typeface="Calibri" panose="020F0502020204030204" pitchFamily="34" charset="0"/>
                <a:ea typeface="Times New Roman" panose="02020603050405020304" pitchFamily="18" charset="0"/>
                <a:cs typeface="Calibri" panose="020F0502020204030204" pitchFamily="34" charset="0"/>
              </a:rPr>
              <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Any</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registers</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that</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need</a:t>
            </a:r>
            <a:r>
              <a:rPr lang="vi-VN" sz="1800" dirty="0">
                <a:effectLst/>
                <a:latin typeface="Calibri" panose="020F0502020204030204" pitchFamily="34" charset="0"/>
                <a:ea typeface="Times New Roman" panose="02020603050405020304" pitchFamily="18" charset="0"/>
                <a:cs typeface="Calibri" panose="020F0502020204030204" pitchFamily="34" charset="0"/>
              </a:rPr>
              <a:t> to be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preserved</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across</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function</a:t>
            </a:r>
            <a:r>
              <a:rPr lang="vi-VN" sz="1800" dirty="0">
                <a:effectLst/>
                <a:latin typeface="Calibri" panose="020F0502020204030204" pitchFamily="34" charset="0"/>
                <a:ea typeface="Times New Roman" panose="02020603050405020304" pitchFamily="18" charset="0"/>
                <a:cs typeface="Calibri" panose="020F0502020204030204" pitchFamily="34" charset="0"/>
              </a:rPr>
              <a:t> </a:t>
            </a:r>
            <a:r>
              <a:rPr lang="vi-VN" sz="1800" dirty="0" err="1">
                <a:effectLst/>
                <a:latin typeface="Calibri" panose="020F0502020204030204" pitchFamily="34" charset="0"/>
                <a:ea typeface="Times New Roman" panose="02020603050405020304" pitchFamily="18" charset="0"/>
                <a:cs typeface="Calibri" panose="020F0502020204030204" pitchFamily="34" charset="0"/>
              </a:rPr>
              <a:t>calls</a:t>
            </a:r>
            <a:r>
              <a:rPr lang="vi-VN" sz="1800" dirty="0">
                <a:effectLst/>
                <a:latin typeface="Calibri" panose="020F0502020204030204" pitchFamily="34" charset="0"/>
                <a:ea typeface="Times New Roman" panose="02020603050405020304" pitchFamily="18" charset="0"/>
                <a:cs typeface="Calibri" panose="020F0502020204030204" pitchFamily="34"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358234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6322141" y="0"/>
            <a:ext cx="5869859" cy="685800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243127" y="-59217"/>
            <a:ext cx="4242688"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GB" sz="1800" u="none" strike="noStrike" dirty="0">
                <a:effectLst/>
                <a:latin typeface="Verdana" panose="020B0604030504040204" pitchFamily="34" charset="0"/>
                <a:ea typeface="Verdana" panose="020B0604030504040204" pitchFamily="34" charset="0"/>
                <a:cs typeface="Verdana" panose="020B0604030504040204" pitchFamily="34" charset="0"/>
              </a:rPr>
              <a:t>Discuss the Importance</a:t>
            </a:r>
            <a:br>
              <a:rPr lang="en-ZW" sz="1800" u="none" strike="noStrike" dirty="0">
                <a:effectLst/>
                <a:latin typeface="Arial" panose="020B0604020202020204" pitchFamily="34" charset="0"/>
                <a:ea typeface="Arial" panose="020B0604020202020204" pitchFamily="34"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658764" y="1026063"/>
            <a:ext cx="5211096" cy="5227253"/>
          </a:xfrm>
        </p:spPr>
        <p:txBody>
          <a:bodyPr>
            <a:normAutofit fontScale="77500" lnSpcReduction="20000"/>
          </a:bodyPr>
          <a:lstStyle/>
          <a:p>
            <a:pPr>
              <a:lnSpc>
                <a:spcPct val="115000"/>
              </a:lnSpc>
              <a:spcAft>
                <a:spcPts val="1000"/>
              </a:spcAft>
            </a:pP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stack</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crucial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several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reasons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Management</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provides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systematic</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way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manage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calls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returns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Local</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Variable</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Storage</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Local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variables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stored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way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they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automatically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cleaned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up</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when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exits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Recursion</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Support</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stack</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enables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recursive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calls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allowing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call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themselves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Efficient</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Use</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Stack</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typically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faster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allocate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deallocate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compared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heap</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Control</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Flow</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maintains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order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calls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ensuring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each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returns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correct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place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code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Discuss</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Importance</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Algorithms</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play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crucial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role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computer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science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programming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several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reasons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28602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335160" y="98322"/>
            <a:ext cx="7900220" cy="1478570"/>
          </a:xfrm>
        </p:spPr>
        <p:txBody>
          <a:bodyPr>
            <a:normAutofit/>
          </a:bodyPr>
          <a:lstStyle/>
          <a:p>
            <a:pPr>
              <a:lnSpc>
                <a:spcPct val="115000"/>
              </a:lnSpc>
              <a:spcBef>
                <a:spcPts val="200"/>
              </a:spcBef>
            </a:pPr>
            <a:r>
              <a:rPr lang="vi-VN" sz="2000" dirty="0">
                <a:solidFill>
                  <a:schemeClr val="bg1"/>
                </a:solidFill>
                <a:latin typeface="Aharoni" panose="02010803020104030203" pitchFamily="2" charset="-79"/>
                <a:cs typeface="Aharoni" panose="02010803020104030203" pitchFamily="2" charset="-79"/>
              </a:rPr>
              <a:t>                           </a:t>
            </a:r>
            <a:r>
              <a:rPr lang="en-GB" sz="18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Function Call Implementation</a:t>
            </a:r>
            <a:br>
              <a:rPr lang="en-ZW" sz="1800" u="none" strike="noStrike" dirty="0">
                <a:effectLst/>
                <a:latin typeface="Arial" panose="020B0604020202020204" pitchFamily="34" charset="0"/>
                <a:ea typeface="Arial" panose="020B0604020202020204" pitchFamily="34" charset="0"/>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4" name="Chỗ dành sẵn cho Nội dung 3">
            <a:extLst>
              <a:ext uri="{FF2B5EF4-FFF2-40B4-BE49-F238E27FC236}">
                <a16:creationId xmlns:a16="http://schemas.microsoft.com/office/drawing/2014/main" id="{5DCCDA26-E7F9-7B7C-B393-D70F9724E8B3}"/>
              </a:ext>
            </a:extLst>
          </p:cNvPr>
          <p:cNvSpPr>
            <a:spLocks noGrp="1"/>
          </p:cNvSpPr>
          <p:nvPr>
            <p:ph idx="1"/>
          </p:nvPr>
        </p:nvSpPr>
        <p:spPr>
          <a:xfrm>
            <a:off x="98324" y="865238"/>
            <a:ext cx="12015018" cy="5992761"/>
          </a:xfrm>
        </p:spPr>
        <p:txBody>
          <a:bodyPr>
            <a:normAutofit fontScale="25000" lnSpcReduction="20000"/>
          </a:bodyPr>
          <a:lstStyle/>
          <a:p>
            <a:pPr>
              <a:lnSpc>
                <a:spcPct val="115000"/>
              </a:lnSpc>
              <a:spcAft>
                <a:spcPts val="1000"/>
              </a:spcAft>
            </a:pP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1.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Efficiency</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Organization</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Accessibility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easier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search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through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example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binary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search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which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operates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O(</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log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time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can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only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be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performed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dramatically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improves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search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efficiency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compared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linear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search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(O(n)).</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Retrieval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Many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applications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require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be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presented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specific</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order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alphabetical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numerical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help</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achieve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efficiently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2.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Foundation</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Other</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Algorithms</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often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preliminary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step</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more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complex</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instance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many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computational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geometry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machine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learning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like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k-</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nearest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neighbors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analysis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optimal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performance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Some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like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merge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specifically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designed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work</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with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divide-and-conquer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approaches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which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foundational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many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processing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techniques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3.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Performance</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Considerations</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Choice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Understanding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time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space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complexities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helps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developers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choose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right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based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dataset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size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structure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instance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QuickSort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Preferred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smaller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datasets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due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place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average-case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efficiency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MergeSort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Preferred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larger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datasets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when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stability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required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despite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higher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space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complexity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Adaptability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Some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perform</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better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with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specific</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types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example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QuickSort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can be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optimized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with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good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pivot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selection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strategies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while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MergeSort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excels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with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linked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lists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4.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Stability</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Integrity</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Importance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Stability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applications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where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order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equal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elements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critical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like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records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by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multiple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fields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stable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like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MergeSort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necessary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ensures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original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relative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order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similar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records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maintained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Consistency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applications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like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financial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transactions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user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management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maintaining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integrity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order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during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can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prevent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errors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misinterpretations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5.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Real-World</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Applications</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Databases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fundamental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database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management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systems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(DBMS)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indexing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querying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Efficient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can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drastically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reduce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query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response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times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User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Interfaces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Applications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that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display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lists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like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file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explorers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search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results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present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user-friendly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manner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Analysis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analytics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helps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organizing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datasets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reporting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visualization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statistical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analysis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6.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Impact</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on</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System</a:t>
            </a:r>
            <a:r>
              <a:rPr lang="vi-VN" sz="1800" b="1"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b="1" dirty="0" err="1">
                <a:effectLst/>
                <a:latin typeface="Calibri" panose="020F0502020204030204" pitchFamily="34" charset="0"/>
                <a:ea typeface="Times New Roman" panose="02020603050405020304" pitchFamily="18" charset="0"/>
                <a:cs typeface="Times New Roman" panose="02020603050405020304" pitchFamily="18" charset="0"/>
              </a:rPr>
              <a:t>Performance</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choice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can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have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significant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impact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on</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the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overall</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performance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of</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system</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For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example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in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environments</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with</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limited</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choosing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an in-</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place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sorting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algorithm</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like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QuickSort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can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prevent</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excessive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memory</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usage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leading</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to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better</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system</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 </a:t>
            </a:r>
            <a:r>
              <a:rPr lang="vi-VN" sz="1800" dirty="0" err="1">
                <a:effectLst/>
                <a:latin typeface="Calibri" panose="020F0502020204030204" pitchFamily="34" charset="0"/>
                <a:ea typeface="Times New Roman" panose="02020603050405020304" pitchFamily="18" charset="0"/>
                <a:cs typeface="Times New Roman" panose="02020603050405020304" pitchFamily="18" charset="0"/>
              </a:rPr>
              <a:t>performance</a:t>
            </a:r>
            <a:r>
              <a:rPr lang="vi-VN" sz="1800" dirty="0">
                <a:effectLst/>
                <a:latin typeface="Calibri" panose="020F0502020204030204" pitchFamily="34" charset="0"/>
                <a:ea typeface="Times New Roman" panose="02020603050405020304" pitchFamily="18" charset="0"/>
                <a:cs typeface="Times New Roman" panose="02020603050405020304" pitchFamily="18" charset="0"/>
              </a:rPr>
              <a:t>.</a:t>
            </a:r>
            <a:endParaRPr lang="en-ZW" sz="1800">
              <a:effectLst/>
              <a:latin typeface="Calibri" panose="020F0502020204030204" pitchFamily="34" charset="0"/>
              <a:ea typeface="Times New Roman" panose="02020603050405020304" pitchFamily="18" charset="0"/>
              <a:cs typeface="Times New Roman" panose="02020603050405020304" pitchFamily="18" charset="0"/>
            </a:endParaRPr>
          </a:p>
          <a:p>
            <a:endParaRPr lang="en-ZW" dirty="0"/>
          </a:p>
        </p:txBody>
      </p:sp>
    </p:spTree>
    <p:extLst>
      <p:ext uri="{BB962C8B-B14F-4D97-AF65-F5344CB8AC3E}">
        <p14:creationId xmlns:p14="http://schemas.microsoft.com/office/powerpoint/2010/main" val="27317253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4">
            <a:alphaModFix amt="30000"/>
          </a:blip>
          <a:srcRect l="17220" r="9210" b="-1"/>
          <a:stretch/>
        </p:blipFill>
        <p:spPr>
          <a:xfrm>
            <a:off x="119063" y="89315"/>
            <a:ext cx="5701634" cy="2620548"/>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120860" y="9525"/>
            <a:ext cx="4242688" cy="1478570"/>
          </a:xfrm>
        </p:spPr>
        <p:txBody>
          <a:bodyPr>
            <a:normAutofit/>
          </a:bodyPr>
          <a:lstStyle/>
          <a:p>
            <a:pPr>
              <a:lnSpc>
                <a:spcPct val="115000"/>
              </a:lnSpc>
              <a:spcBef>
                <a:spcPts val="200"/>
              </a:spcBef>
            </a:pPr>
            <a:r>
              <a:rPr lang="en-US" sz="1800" b="1" dirty="0">
                <a:solidFill>
                  <a:schemeClr val="bg2"/>
                </a:solidFill>
                <a:effectLst/>
                <a:latin typeface="Cambria" panose="02040503050406030204" pitchFamily="18" charset="0"/>
                <a:ea typeface="SimSun" panose="02010600030101010101" pitchFamily="2" charset="-122"/>
                <a:cs typeface="Times New Roman" panose="02020603050405020304" pitchFamily="18" charset="0"/>
              </a:rPr>
              <a:t>Identify the Data Structures</a:t>
            </a:r>
            <a:endParaRPr lang="en-ZW" sz="1800" b="1" dirty="0">
              <a:solidFill>
                <a:schemeClr val="bg2"/>
              </a:solidFill>
              <a:effectLst/>
              <a:latin typeface="Cambria" panose="02040503050406030204" pitchFamily="18" charset="0"/>
              <a:ea typeface="SimSun" panose="02010600030101010101" pitchFamily="2" charset="-122"/>
              <a:cs typeface="Times New Roman" panose="02020603050405020304" pitchFamily="18" charset="0"/>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6801266" y="1611313"/>
            <a:ext cx="4374514" cy="4078288"/>
          </a:xfrm>
        </p:spPr>
        <p:txBody>
          <a:bodyPr>
            <a:normAutofit lnSpcReduction="10000"/>
          </a:bodyPr>
          <a:lstStyle/>
          <a:p>
            <a:pPr algn="just">
              <a:lnSpc>
                <a:spcPct val="115000"/>
              </a:lnSpc>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A data structure is a storage that is used to store and organize data. It is a way of arranging data on a computer so that it can be accessed and updated efficiently.</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r>
              <a:rPr lang="en-US" sz="1800" dirty="0">
                <a:effectLst/>
                <a:latin typeface="Calibri" panose="020F0502020204030204" pitchFamily="34" charset="0"/>
                <a:ea typeface="Times New Roman" panose="02020603050405020304" pitchFamily="18" charset="0"/>
              </a:rPr>
              <a:t>A data structure is not only used for organizing the data. It is also used for processing, retrieving, and storing data. Different basic and advanced types of data structures are used in almost every program or software system that has been developed. So we must have good knowledge of data structures</a:t>
            </a:r>
            <a:endParaRPr lang="en-US" sz="1600" dirty="0">
              <a:solidFill>
                <a:srgbClr val="FF0000"/>
              </a:solidFill>
            </a:endParaRPr>
          </a:p>
        </p:txBody>
      </p:sp>
      <p:pic>
        <p:nvPicPr>
          <p:cNvPr id="5" name="Hình ảnh 4" descr="What is Data Structure: Types, Classifications and Applications">
            <a:extLst>
              <a:ext uri="{FF2B5EF4-FFF2-40B4-BE49-F238E27FC236}">
                <a16:creationId xmlns:a16="http://schemas.microsoft.com/office/drawing/2014/main" id="{7DBA7B6C-DED5-E17C-0D48-90DACC1529B5}"/>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2729016"/>
            <a:ext cx="5820697" cy="4095543"/>
          </a:xfrm>
          <a:prstGeom prst="rect">
            <a:avLst/>
          </a:prstGeom>
          <a:noFill/>
          <a:ln>
            <a:noFill/>
          </a:ln>
        </p:spPr>
      </p:pic>
    </p:spTree>
    <p:extLst>
      <p:ext uri="{BB962C8B-B14F-4D97-AF65-F5344CB8AC3E}">
        <p14:creationId xmlns:p14="http://schemas.microsoft.com/office/powerpoint/2010/main" val="1094849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998864" y="193140"/>
            <a:ext cx="4242688" cy="1478570"/>
          </a:xfrm>
        </p:spPr>
        <p:txBody>
          <a:bodyPr>
            <a:normAutofit/>
          </a:bodyPr>
          <a:lstStyle/>
          <a:p>
            <a:pPr marL="342900" lvl="0" indent="-342900">
              <a:lnSpc>
                <a:spcPct val="110000"/>
              </a:lnSpc>
              <a:buFont typeface="Arial" panose="020B0604020202020204" pitchFamily="34" charset="0"/>
              <a:buChar char="⋅"/>
            </a:pPr>
            <a:r>
              <a:rPr lang="vi-VN" sz="18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    </a:t>
            </a:r>
            <a:r>
              <a:rPr lang="en-GB" sz="1800" u="none" strike="noStrike" dirty="0">
                <a:solidFill>
                  <a:schemeClr val="bg1"/>
                </a:solidFill>
                <a:effectLst/>
                <a:latin typeface="Aharoni" panose="02010803020104030203" pitchFamily="2" charset="-79"/>
                <a:ea typeface="Verdana" panose="020B0604030504040204" pitchFamily="34" charset="0"/>
                <a:cs typeface="Aharoni" panose="02010803020104030203" pitchFamily="2" charset="-79"/>
              </a:rPr>
              <a:t>Define the Operations</a:t>
            </a:r>
            <a:endParaRPr lang="en-ZW" sz="1800" u="none" strike="noStrike" dirty="0">
              <a:solidFill>
                <a:schemeClr val="bg1"/>
              </a:solidFill>
              <a:effectLst/>
              <a:latin typeface="Aharoni" panose="02010803020104030203" pitchFamily="2" charset="-79"/>
              <a:ea typeface="Arial" panose="020B0604020202020204" pitchFamily="34" charset="0"/>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524000" y="1671710"/>
            <a:ext cx="10392696" cy="4078288"/>
          </a:xfrm>
        </p:spPr>
        <p:txBody>
          <a:bodyPr>
            <a:normAutofit/>
          </a:bodyPr>
          <a:lstStyle/>
          <a:p>
            <a:pPr>
              <a:lnSpc>
                <a:spcPct val="115000"/>
              </a:lnSpc>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The primary operations of a memory stack include:</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Push:</a:t>
            </a:r>
            <a:r>
              <a:rPr lang="en-US" sz="1800" dirty="0">
                <a:effectLst/>
                <a:latin typeface="Calibri" panose="020F0502020204030204" pitchFamily="34" charset="0"/>
                <a:ea typeface="Times New Roman" panose="02020603050405020304" pitchFamily="18" charset="0"/>
                <a:cs typeface="Calibri" panose="020F0502020204030204" pitchFamily="34" charset="0"/>
              </a:rPr>
              <a:t> Adds an item to the top of the stack.</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Pop:</a:t>
            </a:r>
            <a:r>
              <a:rPr lang="en-US" sz="1800" dirty="0">
                <a:effectLst/>
                <a:latin typeface="Calibri" panose="020F0502020204030204" pitchFamily="34" charset="0"/>
                <a:ea typeface="Times New Roman" panose="02020603050405020304" pitchFamily="18" charset="0"/>
                <a:cs typeface="Calibri" panose="020F0502020204030204" pitchFamily="34" charset="0"/>
              </a:rPr>
              <a:t> Removes the item from the top of the stack.</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Peek (or Top):</a:t>
            </a:r>
            <a:r>
              <a:rPr lang="en-US" sz="1800" dirty="0">
                <a:effectLst/>
                <a:latin typeface="Calibri" panose="020F0502020204030204" pitchFamily="34" charset="0"/>
                <a:ea typeface="Times New Roman" panose="02020603050405020304" pitchFamily="18" charset="0"/>
                <a:cs typeface="Calibri" panose="020F0502020204030204" pitchFamily="34" charset="0"/>
              </a:rPr>
              <a:t> Returns the item on the top of the stack without removing it.</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err="1">
                <a:effectLst/>
                <a:latin typeface="Calibri" panose="020F0502020204030204" pitchFamily="34" charset="0"/>
                <a:ea typeface="Times New Roman" panose="02020603050405020304" pitchFamily="18" charset="0"/>
                <a:cs typeface="Calibri" panose="020F0502020204030204" pitchFamily="34" charset="0"/>
              </a:rPr>
              <a:t>IsEmpty</a:t>
            </a:r>
            <a:r>
              <a:rPr lang="en-US" sz="1800" b="1" dirty="0">
                <a:effectLst/>
                <a:latin typeface="Calibri" panose="020F0502020204030204" pitchFamily="34" charset="0"/>
                <a:ea typeface="Times New Roman" panose="02020603050405020304" pitchFamily="18" charset="0"/>
                <a:cs typeface="Calibri" panose="020F0502020204030204" pitchFamily="34" charset="0"/>
              </a:rPr>
              <a:t>:</a:t>
            </a:r>
            <a:r>
              <a:rPr lang="en-US" sz="1800" dirty="0">
                <a:effectLst/>
                <a:latin typeface="Calibri" panose="020F0502020204030204" pitchFamily="34" charset="0"/>
                <a:ea typeface="Times New Roman" panose="02020603050405020304" pitchFamily="18" charset="0"/>
                <a:cs typeface="Calibri" panose="020F0502020204030204" pitchFamily="34" charset="0"/>
              </a:rPr>
              <a:t> Checks if the stack is empty.</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000"/>
              </a:spcAft>
            </a:pPr>
            <a:r>
              <a:rPr lang="en-US" sz="1800" b="1" dirty="0">
                <a:effectLst/>
                <a:latin typeface="Calibri" panose="020F0502020204030204" pitchFamily="34" charset="0"/>
                <a:ea typeface="Times New Roman" panose="02020603050405020304" pitchFamily="18" charset="0"/>
                <a:cs typeface="Calibri" panose="020F0502020204030204" pitchFamily="34" charset="0"/>
              </a:rPr>
              <a:t>Size:</a:t>
            </a:r>
            <a:r>
              <a:rPr lang="en-US" sz="1800" dirty="0">
                <a:effectLst/>
                <a:latin typeface="Calibri" panose="020F0502020204030204" pitchFamily="34" charset="0"/>
                <a:ea typeface="Times New Roman" panose="02020603050405020304" pitchFamily="18" charset="0"/>
                <a:cs typeface="Calibri" panose="020F0502020204030204" pitchFamily="34" charset="0"/>
              </a:rPr>
              <a:t> Returns the number of items currently in the stack.</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lnSpc>
                <a:spcPct val="115000"/>
              </a:lnSpc>
              <a:spcAft>
                <a:spcPts val="1000"/>
              </a:spcAft>
            </a:pPr>
            <a:endParaRPr lang="en-US" sz="1600" dirty="0">
              <a:solidFill>
                <a:srgbClr val="FF0000"/>
              </a:solidFill>
            </a:endParaRPr>
          </a:p>
        </p:txBody>
      </p:sp>
    </p:spTree>
    <p:extLst>
      <p:ext uri="{BB962C8B-B14F-4D97-AF65-F5344CB8AC3E}">
        <p14:creationId xmlns:p14="http://schemas.microsoft.com/office/powerpoint/2010/main" val="1758173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6322141" y="0"/>
            <a:ext cx="5869859" cy="685800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1243127" y="-59217"/>
            <a:ext cx="4242688"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ZW" sz="2000" b="1" dirty="0">
                <a:solidFill>
                  <a:schemeClr val="bg1"/>
                </a:solidFill>
                <a:latin typeface="Aharoni" panose="02010803020104030203" pitchFamily="2" charset="-79"/>
                <a:cs typeface="Aharoni" panose="02010803020104030203" pitchFamily="2" charset="-79"/>
              </a:rPr>
              <a:t>Specify Input Parameters</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177214" y="1625830"/>
            <a:ext cx="4374514" cy="4078288"/>
          </a:xfrm>
        </p:spPr>
        <p:txBody>
          <a:bodyPr>
            <a:normAutofit lnSpcReduction="10000"/>
          </a:bodyPr>
          <a:lstStyle/>
          <a:p>
            <a:pPr algn="just">
              <a:lnSpc>
                <a:spcPct val="115000"/>
              </a:lnSpc>
              <a:spcAft>
                <a:spcPts val="1000"/>
              </a:spcAft>
            </a:pPr>
            <a:r>
              <a:rPr lang="en-US" sz="1800" dirty="0">
                <a:effectLst/>
                <a:latin typeface="Calibri" panose="020F0502020204030204" pitchFamily="34" charset="0"/>
                <a:ea typeface="Times New Roman" panose="02020603050405020304" pitchFamily="18" charset="0"/>
                <a:cs typeface="Calibri" panose="020F0502020204030204" pitchFamily="34" charset="0"/>
              </a:rPr>
              <a:t>A data structure is a storage that is used to store and organize data. It is a way of arranging data on a computer so that it can be accessed and updated efficiently.</a:t>
            </a:r>
            <a:endParaRPr lang="en-ZW" sz="1800" dirty="0">
              <a:effectLst/>
              <a:latin typeface="Calibri" panose="020F0502020204030204" pitchFamily="34" charset="0"/>
              <a:ea typeface="Times New Roman" panose="02020603050405020304" pitchFamily="18" charset="0"/>
              <a:cs typeface="Times New Roman" panose="02020603050405020304" pitchFamily="18" charset="0"/>
            </a:endParaRPr>
          </a:p>
          <a:p>
            <a:pPr algn="just"/>
            <a:r>
              <a:rPr lang="en-US" sz="1800" dirty="0">
                <a:effectLst/>
                <a:latin typeface="Calibri" panose="020F0502020204030204" pitchFamily="34" charset="0"/>
                <a:ea typeface="Times New Roman" panose="02020603050405020304" pitchFamily="18" charset="0"/>
              </a:rPr>
              <a:t>A data structure is not only used for organizing the data. It is also used for processing, retrieving, and storing data. Different basic and advanced types of data structures are used in almost every program or software system that has been developed. So we must have good knowledge of data structures</a:t>
            </a:r>
            <a:endParaRPr lang="en-US" sz="1600" dirty="0">
              <a:solidFill>
                <a:srgbClr val="FF0000"/>
              </a:solidFill>
            </a:endParaRPr>
          </a:p>
        </p:txBody>
      </p:sp>
    </p:spTree>
    <p:extLst>
      <p:ext uri="{BB962C8B-B14F-4D97-AF65-F5344CB8AC3E}">
        <p14:creationId xmlns:p14="http://schemas.microsoft.com/office/powerpoint/2010/main" val="1437094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2">
            <a:alphaModFix amt="30000"/>
          </a:blip>
          <a:srcRect l="17220" r="9210" b="-1"/>
          <a:stretch/>
        </p:blipFill>
        <p:spPr>
          <a:xfrm>
            <a:off x="0" y="0"/>
            <a:ext cx="5869859" cy="6858000"/>
          </a:xfrm>
          <a:prstGeom prst="rect">
            <a:avLst/>
          </a:prstGeom>
        </p:spPr>
      </p:pic>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6367804" y="0"/>
            <a:ext cx="5079015"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ZW" sz="2000" b="1" dirty="0">
                <a:solidFill>
                  <a:schemeClr val="bg1"/>
                </a:solidFill>
                <a:latin typeface="Aharoni" panose="02010803020104030203" pitchFamily="2" charset="-79"/>
                <a:cs typeface="Aharoni" panose="02010803020104030203" pitchFamily="2" charset="-79"/>
              </a:rPr>
              <a:t>Define Pre- and Post-conditions</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6557530" y="1271869"/>
            <a:ext cx="4889289" cy="4843796"/>
          </a:xfrm>
        </p:spPr>
        <p:txBody>
          <a:bodyPr>
            <a:normAutofit/>
          </a:bodyPr>
          <a:lstStyle/>
          <a:p>
            <a:pPr algn="just">
              <a:lnSpc>
                <a:spcPct val="115000"/>
              </a:lnSpc>
              <a:spcAft>
                <a:spcPts val="1000"/>
              </a:spcAft>
            </a:pPr>
            <a:r>
              <a:rPr lang="en-ZW" sz="1400" dirty="0"/>
              <a:t>Pre-conditions are conditions that must be true before a function is executed, while post-conditions are the expected outcomes after the function has run.</a:t>
            </a:r>
          </a:p>
          <a:p>
            <a:pPr algn="just">
              <a:lnSpc>
                <a:spcPct val="115000"/>
              </a:lnSpc>
              <a:spcAft>
                <a:spcPts val="1000"/>
              </a:spcAft>
            </a:pPr>
            <a:r>
              <a:rPr lang="en-ZW" sz="1400" dirty="0"/>
              <a:t>Example:</a:t>
            </a:r>
          </a:p>
          <a:p>
            <a:pPr algn="just">
              <a:lnSpc>
                <a:spcPct val="115000"/>
              </a:lnSpc>
              <a:spcAft>
                <a:spcPts val="1000"/>
              </a:spcAft>
            </a:pPr>
            <a:r>
              <a:rPr lang="en-ZW" sz="1400" dirty="0"/>
              <a:t>For the factorial function:</a:t>
            </a:r>
          </a:p>
          <a:p>
            <a:pPr algn="just">
              <a:lnSpc>
                <a:spcPct val="115000"/>
              </a:lnSpc>
              <a:spcAft>
                <a:spcPts val="1000"/>
              </a:spcAft>
            </a:pPr>
            <a:r>
              <a:rPr lang="en-ZW" sz="1400" dirty="0"/>
              <a:t>Pre-condition:</a:t>
            </a:r>
          </a:p>
          <a:p>
            <a:pPr algn="just">
              <a:lnSpc>
                <a:spcPct val="115000"/>
              </a:lnSpc>
              <a:spcAft>
                <a:spcPts val="1000"/>
              </a:spcAft>
            </a:pPr>
            <a:r>
              <a:rPr lang="en-ZW" sz="1400" dirty="0"/>
              <a:t>n must be a non-negative integer (i.e., n &gt;= 0).</a:t>
            </a:r>
          </a:p>
          <a:p>
            <a:pPr algn="just">
              <a:lnSpc>
                <a:spcPct val="115000"/>
              </a:lnSpc>
              <a:spcAft>
                <a:spcPts val="1000"/>
              </a:spcAft>
            </a:pPr>
            <a:r>
              <a:rPr lang="en-ZW" sz="1400" dirty="0"/>
              <a:t>Post-condition:</a:t>
            </a:r>
          </a:p>
          <a:p>
            <a:pPr algn="just">
              <a:lnSpc>
                <a:spcPct val="115000"/>
              </a:lnSpc>
              <a:spcAft>
                <a:spcPts val="1000"/>
              </a:spcAft>
            </a:pPr>
            <a:r>
              <a:rPr lang="en-ZW" sz="1400" dirty="0"/>
              <a:t>The function returns an integer that is the product of all positive integers up to n.</a:t>
            </a:r>
          </a:p>
          <a:p>
            <a:pPr algn="just">
              <a:lnSpc>
                <a:spcPct val="115000"/>
              </a:lnSpc>
              <a:spcAft>
                <a:spcPts val="1000"/>
              </a:spcAft>
            </a:pPr>
            <a:r>
              <a:rPr lang="en-ZW" sz="1400" dirty="0"/>
              <a:t>If n is 0, the function returns 1 (since 0! = 1).</a:t>
            </a:r>
            <a:endParaRPr lang="en-US" sz="1400" dirty="0"/>
          </a:p>
        </p:txBody>
      </p:sp>
    </p:spTree>
    <p:extLst>
      <p:ext uri="{BB962C8B-B14F-4D97-AF65-F5344CB8AC3E}">
        <p14:creationId xmlns:p14="http://schemas.microsoft.com/office/powerpoint/2010/main" val="1998151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3185652" y="0"/>
            <a:ext cx="5509564"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ZW" sz="2000" b="1" dirty="0">
                <a:solidFill>
                  <a:schemeClr val="bg1"/>
                </a:solidFill>
                <a:latin typeface="Aharoni" panose="02010803020104030203" pitchFamily="2" charset="-79"/>
                <a:cs typeface="Aharoni" panose="02010803020104030203" pitchFamily="2" charset="-79"/>
              </a:rPr>
              <a:t>Discuss Time and Space Complexity</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1592824" y="1593171"/>
            <a:ext cx="9458633" cy="3929396"/>
          </a:xfrm>
        </p:spPr>
        <p:txBody>
          <a:bodyPr>
            <a:normAutofit fontScale="92500" lnSpcReduction="10000"/>
          </a:bodyPr>
          <a:lstStyle/>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Time and space complexity are measures of the efficiency of an algorithm.</a:t>
            </a:r>
          </a:p>
          <a:p>
            <a:pPr algn="just">
              <a:lnSpc>
                <a:spcPct val="115000"/>
              </a:lnSpc>
              <a:spcAft>
                <a:spcPts val="1000"/>
              </a:spcAft>
            </a:pPr>
            <a:endParaRPr lang="en-ZW" sz="1800" dirty="0">
              <a:effectLst/>
              <a:latin typeface="Calibri" panose="020F0502020204030204" pitchFamily="34" charset="0"/>
              <a:ea typeface="Times New Roman" panose="02020603050405020304" pitchFamily="18" charset="0"/>
              <a:cs typeface="Calibri" panose="020F0502020204030204" pitchFamily="34" charset="0"/>
            </a:endParaRPr>
          </a:p>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Time Complexity: Describes how the runtime of an algorithm increases relative to the input size.</a:t>
            </a:r>
          </a:p>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For the factorial function (using recursion), the time complexity is O(n) because it makes n recursive calls.</a:t>
            </a:r>
          </a:p>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Space Complexity: Describes how the memory usage of an algorithm increases relative to the input size.</a:t>
            </a:r>
          </a:p>
          <a:p>
            <a:pPr algn="just">
              <a:lnSpc>
                <a:spcPct val="115000"/>
              </a:lnSpc>
              <a:spcAft>
                <a:spcPts val="1000"/>
              </a:spcAft>
            </a:pPr>
            <a:r>
              <a:rPr lang="en-ZW" sz="1800" dirty="0">
                <a:effectLst/>
                <a:latin typeface="Calibri" panose="020F0502020204030204" pitchFamily="34" charset="0"/>
                <a:ea typeface="Times New Roman" panose="02020603050405020304" pitchFamily="18" charset="0"/>
                <a:cs typeface="Calibri" panose="020F0502020204030204" pitchFamily="34" charset="0"/>
              </a:rPr>
              <a:t>For the recursive factorial function, the space complexity is also O(n) due to the call stack used by recursion.</a:t>
            </a:r>
            <a:endParaRPr lang="en-US" sz="1600" dirty="0">
              <a:solidFill>
                <a:srgbClr val="FF0000"/>
              </a:solidFill>
            </a:endParaRPr>
          </a:p>
        </p:txBody>
      </p:sp>
    </p:spTree>
    <p:extLst>
      <p:ext uri="{BB962C8B-B14F-4D97-AF65-F5344CB8AC3E}">
        <p14:creationId xmlns:p14="http://schemas.microsoft.com/office/powerpoint/2010/main" val="3113828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069689" y="157316"/>
            <a:ext cx="7900220" cy="1478570"/>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ZW" sz="2000" b="1" dirty="0">
                <a:solidFill>
                  <a:schemeClr val="bg1"/>
                </a:solidFill>
                <a:latin typeface="Aharoni" panose="02010803020104030203" pitchFamily="2" charset="-79"/>
                <a:cs typeface="Aharoni" panose="02010803020104030203" pitchFamily="2" charset="-79"/>
              </a:rPr>
              <a:t>Provide Examples and Code Snippets (if applicable)</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pic>
        <p:nvPicPr>
          <p:cNvPr id="6" name="Chỗ dành sẵn cho Nội dung 5">
            <a:extLst>
              <a:ext uri="{FF2B5EF4-FFF2-40B4-BE49-F238E27FC236}">
                <a16:creationId xmlns:a16="http://schemas.microsoft.com/office/drawing/2014/main" id="{D2B524D4-37C2-4C8B-6F16-79D56B6F0A77}"/>
              </a:ext>
            </a:extLst>
          </p:cNvPr>
          <p:cNvPicPr>
            <a:picLocks noGrp="1" noChangeAspect="1"/>
          </p:cNvPicPr>
          <p:nvPr>
            <p:ph idx="1"/>
          </p:nvPr>
        </p:nvPicPr>
        <p:blipFill>
          <a:blip r:embed="rId2"/>
          <a:stretch>
            <a:fillRect/>
          </a:stretch>
        </p:blipFill>
        <p:spPr>
          <a:xfrm>
            <a:off x="1615490" y="1801089"/>
            <a:ext cx="8792105" cy="4039271"/>
          </a:xfrm>
        </p:spPr>
      </p:pic>
    </p:spTree>
    <p:extLst>
      <p:ext uri="{BB962C8B-B14F-4D97-AF65-F5344CB8AC3E}">
        <p14:creationId xmlns:p14="http://schemas.microsoft.com/office/powerpoint/2010/main" val="1213061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2858728" y="1055693"/>
            <a:ext cx="6769510" cy="4076745"/>
          </a:xfrm>
        </p:spPr>
        <p:txBody>
          <a:bodyPr>
            <a:normAutofit/>
          </a:bodyPr>
          <a:lstStyle/>
          <a:p>
            <a:pPr>
              <a:lnSpc>
                <a:spcPct val="115000"/>
              </a:lnSpc>
              <a:spcBef>
                <a:spcPts val="200"/>
              </a:spcBef>
            </a:pPr>
            <a:r>
              <a:rPr lang="vi-VN" sz="2000" b="1" dirty="0">
                <a:solidFill>
                  <a:schemeClr val="bg1"/>
                </a:solidFill>
                <a:latin typeface="Aharoni" panose="02010803020104030203" pitchFamily="2" charset="-79"/>
                <a:cs typeface="Aharoni" panose="02010803020104030203" pitchFamily="2" charset="-79"/>
              </a:rPr>
              <a:t>      </a:t>
            </a:r>
            <a:r>
              <a:rPr lang="en-GB" sz="2000" b="1" dirty="0">
                <a:solidFill>
                  <a:schemeClr val="bg1"/>
                </a:solidFill>
                <a:effectLst/>
                <a:latin typeface="Aharoni" panose="02010803020104030203" pitchFamily="2" charset="-79"/>
                <a:ea typeface="Noto Sans Symbols"/>
                <a:cs typeface="Aharoni" panose="02010803020104030203" pitchFamily="2" charset="-79"/>
              </a:rPr>
              <a:t>Determine the operations of a memory stack and how it is used to implement function </a:t>
            </a: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pic>
        <p:nvPicPr>
          <p:cNvPr id="8" name="Picture 3" descr="close up of circuit board">
            <a:extLst>
              <a:ext uri="{FF2B5EF4-FFF2-40B4-BE49-F238E27FC236}">
                <a16:creationId xmlns:a16="http://schemas.microsoft.com/office/drawing/2014/main" id="{3A40D2F3-D5AD-8D4A-A8A0-264558BA11A9}"/>
              </a:ext>
            </a:extLst>
          </p:cNvPr>
          <p:cNvPicPr>
            <a:picLocks noChangeAspect="1"/>
          </p:cNvPicPr>
          <p:nvPr/>
        </p:nvPicPr>
        <p:blipFill rotWithShape="1">
          <a:blip r:embed="rId2">
            <a:alphaModFix amt="30000"/>
          </a:blip>
          <a:srcRect l="17220" r="9210" b="-1"/>
          <a:stretch/>
        </p:blipFill>
        <p:spPr>
          <a:xfrm>
            <a:off x="147483" y="4100052"/>
            <a:ext cx="12192000" cy="2757948"/>
          </a:xfrm>
          <a:prstGeom prst="rect">
            <a:avLst/>
          </a:prstGeom>
        </p:spPr>
      </p:pic>
      <p:pic>
        <p:nvPicPr>
          <p:cNvPr id="9" name="Picture 3" descr="close up of circuit board">
            <a:extLst>
              <a:ext uri="{FF2B5EF4-FFF2-40B4-BE49-F238E27FC236}">
                <a16:creationId xmlns:a16="http://schemas.microsoft.com/office/drawing/2014/main" id="{A0A86649-8ACA-E807-FC77-755D6E884914}"/>
              </a:ext>
            </a:extLst>
          </p:cNvPr>
          <p:cNvPicPr>
            <a:picLocks noChangeAspect="1"/>
          </p:cNvPicPr>
          <p:nvPr/>
        </p:nvPicPr>
        <p:blipFill rotWithShape="1">
          <a:blip r:embed="rId2">
            <a:alphaModFix amt="30000"/>
          </a:blip>
          <a:srcRect l="17220" r="9210" b="-1"/>
          <a:stretch/>
        </p:blipFill>
        <p:spPr>
          <a:xfrm>
            <a:off x="0" y="1"/>
            <a:ext cx="12192000" cy="2374490"/>
          </a:xfrm>
          <a:prstGeom prst="rect">
            <a:avLst/>
          </a:prstGeom>
        </p:spPr>
      </p:pic>
    </p:spTree>
    <p:extLst>
      <p:ext uri="{BB962C8B-B14F-4D97-AF65-F5344CB8AC3E}">
        <p14:creationId xmlns:p14="http://schemas.microsoft.com/office/powerpoint/2010/main" val="42267086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413" y="19665"/>
            <a:ext cx="4218040" cy="2930013"/>
          </a:xfrm>
        </p:spPr>
        <p:txBody>
          <a:bodyPr>
            <a:normAutofit/>
          </a:bodyPr>
          <a:lstStyle/>
          <a:p>
            <a:pPr algn="just">
              <a:lnSpc>
                <a:spcPct val="115000"/>
              </a:lnSpc>
              <a:spcAft>
                <a:spcPts val="1000"/>
              </a:spcAft>
            </a:pPr>
            <a:r>
              <a:rPr lang="vi-VN" sz="2000" b="1" dirty="0">
                <a:solidFill>
                  <a:schemeClr val="bg1"/>
                </a:solidFill>
                <a:latin typeface="Aharoni" panose="02010803020104030203" pitchFamily="2" charset="-79"/>
                <a:cs typeface="Aharoni" panose="02010803020104030203" pitchFamily="2" charset="-79"/>
              </a:rPr>
              <a:t>                    </a:t>
            </a:r>
            <a:r>
              <a:rPr lang="vi-VN" sz="2000" b="1" dirty="0" err="1">
                <a:solidFill>
                  <a:schemeClr val="bg1"/>
                </a:solidFill>
                <a:latin typeface="Aharoni" panose="02010803020104030203" pitchFamily="2" charset="-79"/>
                <a:cs typeface="Aharoni" panose="02010803020104030203" pitchFamily="2" charset="-79"/>
              </a:rPr>
              <a:t>Identify</a:t>
            </a:r>
            <a:r>
              <a:rPr lang="vi-VN" sz="2000" b="1" dirty="0">
                <a:solidFill>
                  <a:schemeClr val="bg1"/>
                </a:solidFill>
                <a:latin typeface="Aharoni" panose="02010803020104030203" pitchFamily="2" charset="-79"/>
                <a:cs typeface="Aharoni" panose="02010803020104030203" pitchFamily="2" charset="-79"/>
              </a:rPr>
              <a:t> </a:t>
            </a:r>
            <a:r>
              <a:rPr lang="vi-VN" sz="2000" b="1" dirty="0" err="1">
                <a:solidFill>
                  <a:schemeClr val="bg1"/>
                </a:solidFill>
                <a:latin typeface="Aharoni" panose="02010803020104030203" pitchFamily="2" charset="-79"/>
                <a:cs typeface="Aharoni" panose="02010803020104030203" pitchFamily="2" charset="-79"/>
              </a:rPr>
              <a:t>Operations</a:t>
            </a: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endParaRPr lang="en-ZW" sz="4000" b="1" dirty="0">
              <a:solidFill>
                <a:schemeClr val="bg1"/>
              </a:solidFill>
              <a:effectLst/>
              <a:latin typeface="Aharoni" panose="02010803020104030203" pitchFamily="2" charset="-79"/>
              <a:ea typeface="SimSun" panose="02010600030101010101" pitchFamily="2" charset="-122"/>
              <a:cs typeface="Aharoni" panose="02010803020104030203" pitchFamily="2" charset="-79"/>
            </a:endParaRPr>
          </a:p>
        </p:txBody>
      </p:sp>
      <p:pic>
        <p:nvPicPr>
          <p:cNvPr id="8" name="Picture 3" descr="close up of circuit board">
            <a:extLst>
              <a:ext uri="{FF2B5EF4-FFF2-40B4-BE49-F238E27FC236}">
                <a16:creationId xmlns:a16="http://schemas.microsoft.com/office/drawing/2014/main" id="{3A40D2F3-D5AD-8D4A-A8A0-264558BA11A9}"/>
              </a:ext>
            </a:extLst>
          </p:cNvPr>
          <p:cNvPicPr>
            <a:picLocks noChangeAspect="1"/>
          </p:cNvPicPr>
          <p:nvPr/>
        </p:nvPicPr>
        <p:blipFill rotWithShape="1">
          <a:blip r:embed="rId2">
            <a:alphaModFix amt="30000"/>
          </a:blip>
          <a:srcRect l="17220" r="9210" b="-1"/>
          <a:stretch/>
        </p:blipFill>
        <p:spPr>
          <a:xfrm>
            <a:off x="5830529" y="61450"/>
            <a:ext cx="6243482" cy="6796550"/>
          </a:xfrm>
          <a:prstGeom prst="rect">
            <a:avLst/>
          </a:prstGeom>
        </p:spPr>
      </p:pic>
      <p:sp>
        <p:nvSpPr>
          <p:cNvPr id="3" name="Title 1">
            <a:extLst>
              <a:ext uri="{FF2B5EF4-FFF2-40B4-BE49-F238E27FC236}">
                <a16:creationId xmlns:a16="http://schemas.microsoft.com/office/drawing/2014/main" id="{DCF162A3-CF20-A19B-888E-5E1468DCCF4B}"/>
              </a:ext>
            </a:extLst>
          </p:cNvPr>
          <p:cNvSpPr txBox="1">
            <a:spLocks/>
          </p:cNvSpPr>
          <p:nvPr/>
        </p:nvSpPr>
        <p:spPr>
          <a:xfrm>
            <a:off x="703005" y="1224116"/>
            <a:ext cx="4921045" cy="5471652"/>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nSpc>
                <a:spcPct val="115000"/>
              </a:lnSpc>
              <a:spcAft>
                <a:spcPts val="1000"/>
              </a:spcAft>
            </a:pPr>
            <a:r>
              <a:rPr lang="vi-VN" sz="2000" b="1" dirty="0">
                <a:solidFill>
                  <a:schemeClr val="bg1"/>
                </a:solidFill>
                <a:latin typeface="Aharoni" panose="02010803020104030203" pitchFamily="2" charset="-79"/>
                <a:cs typeface="Aharoni" panose="02010803020104030203" pitchFamily="2" charset="-79"/>
              </a:rPr>
              <a:t> </a:t>
            </a:r>
            <a:r>
              <a:rPr lang="vi-VN" sz="1900" b="1" dirty="0">
                <a:solidFill>
                  <a:schemeClr val="bg1"/>
                </a:solidFill>
                <a:latin typeface="Aharoni" panose="02010803020104030203" pitchFamily="2" charset="-79"/>
                <a:cs typeface="Aharoni" panose="02010803020104030203" pitchFamily="2" charset="-79"/>
              </a:rPr>
              <a:t> </a:t>
            </a:r>
            <a:r>
              <a:rPr lang="en-US" sz="2900" dirty="0">
                <a:effectLst/>
                <a:latin typeface="Aharoni" panose="02010803020104030203" pitchFamily="2" charset="-79"/>
                <a:ea typeface="Times New Roman" panose="02020603050405020304" pitchFamily="18" charset="0"/>
                <a:cs typeface="Aharoni" panose="02010803020104030203" pitchFamily="2" charset="-79"/>
              </a:rPr>
              <a:t>The primary operations of a memory stack include:</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a:effectLst/>
                <a:latin typeface="Aharoni" panose="02010803020104030203" pitchFamily="2" charset="-79"/>
                <a:ea typeface="Times New Roman" panose="02020603050405020304" pitchFamily="18" charset="0"/>
                <a:cs typeface="Aharoni" panose="02010803020104030203" pitchFamily="2" charset="-79"/>
              </a:rPr>
              <a:t>Push:</a:t>
            </a:r>
            <a:r>
              <a:rPr lang="en-US" sz="2900" dirty="0">
                <a:effectLst/>
                <a:latin typeface="Aharoni" panose="02010803020104030203" pitchFamily="2" charset="-79"/>
                <a:ea typeface="Times New Roman" panose="02020603050405020304" pitchFamily="18" charset="0"/>
                <a:cs typeface="Aharoni" panose="02010803020104030203" pitchFamily="2" charset="-79"/>
              </a:rPr>
              <a:t> Adds an item to the top of the stack.</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a:effectLst/>
                <a:latin typeface="Aharoni" panose="02010803020104030203" pitchFamily="2" charset="-79"/>
                <a:ea typeface="Times New Roman" panose="02020603050405020304" pitchFamily="18" charset="0"/>
                <a:cs typeface="Aharoni" panose="02010803020104030203" pitchFamily="2" charset="-79"/>
              </a:rPr>
              <a:t>Pop:</a:t>
            </a:r>
            <a:r>
              <a:rPr lang="en-US" sz="2900" dirty="0">
                <a:effectLst/>
                <a:latin typeface="Aharoni" panose="02010803020104030203" pitchFamily="2" charset="-79"/>
                <a:ea typeface="Times New Roman" panose="02020603050405020304" pitchFamily="18" charset="0"/>
                <a:cs typeface="Aharoni" panose="02010803020104030203" pitchFamily="2" charset="-79"/>
              </a:rPr>
              <a:t> Removes the item from the top of the stack.</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a:effectLst/>
                <a:latin typeface="Aharoni" panose="02010803020104030203" pitchFamily="2" charset="-79"/>
                <a:ea typeface="Times New Roman" panose="02020603050405020304" pitchFamily="18" charset="0"/>
                <a:cs typeface="Aharoni" panose="02010803020104030203" pitchFamily="2" charset="-79"/>
              </a:rPr>
              <a:t>Peek (or Top):</a:t>
            </a:r>
            <a:r>
              <a:rPr lang="en-US" sz="2900" dirty="0">
                <a:effectLst/>
                <a:latin typeface="Aharoni" panose="02010803020104030203" pitchFamily="2" charset="-79"/>
                <a:ea typeface="Times New Roman" panose="02020603050405020304" pitchFamily="18" charset="0"/>
                <a:cs typeface="Aharoni" panose="02010803020104030203" pitchFamily="2" charset="-79"/>
              </a:rPr>
              <a:t> Returns the item on the top of the stack without removing it.</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err="1">
                <a:effectLst/>
                <a:latin typeface="Aharoni" panose="02010803020104030203" pitchFamily="2" charset="-79"/>
                <a:ea typeface="Times New Roman" panose="02020603050405020304" pitchFamily="18" charset="0"/>
                <a:cs typeface="Aharoni" panose="02010803020104030203" pitchFamily="2" charset="-79"/>
              </a:rPr>
              <a:t>IsEmpty</a:t>
            </a:r>
            <a:r>
              <a:rPr lang="en-US" sz="2900" b="1" dirty="0">
                <a:effectLst/>
                <a:latin typeface="Aharoni" panose="02010803020104030203" pitchFamily="2" charset="-79"/>
                <a:ea typeface="Times New Roman" panose="02020603050405020304" pitchFamily="18" charset="0"/>
                <a:cs typeface="Aharoni" panose="02010803020104030203" pitchFamily="2" charset="-79"/>
              </a:rPr>
              <a:t>:</a:t>
            </a:r>
            <a:r>
              <a:rPr lang="en-US" sz="2900" dirty="0">
                <a:effectLst/>
                <a:latin typeface="Aharoni" panose="02010803020104030203" pitchFamily="2" charset="-79"/>
                <a:ea typeface="Times New Roman" panose="02020603050405020304" pitchFamily="18" charset="0"/>
                <a:cs typeface="Aharoni" panose="02010803020104030203" pitchFamily="2" charset="-79"/>
              </a:rPr>
              <a:t> Checks if the stack is empty.</a:t>
            </a:r>
            <a:endParaRPr lang="en-ZW" sz="2900" dirty="0">
              <a:effectLst/>
              <a:latin typeface="Aharoni" panose="02010803020104030203" pitchFamily="2" charset="-79"/>
              <a:ea typeface="Times New Roman" panose="02020603050405020304" pitchFamily="18" charset="0"/>
              <a:cs typeface="Aharoni" panose="02010803020104030203" pitchFamily="2" charset="-79"/>
            </a:endParaRPr>
          </a:p>
          <a:p>
            <a:pPr>
              <a:lnSpc>
                <a:spcPct val="115000"/>
              </a:lnSpc>
              <a:spcAft>
                <a:spcPts val="1000"/>
              </a:spcAft>
            </a:pPr>
            <a:r>
              <a:rPr lang="en-US" sz="2900" b="1" dirty="0">
                <a:effectLst/>
                <a:latin typeface="Aharoni" panose="02010803020104030203" pitchFamily="2" charset="-79"/>
                <a:ea typeface="Times New Roman" panose="02020603050405020304" pitchFamily="18" charset="0"/>
                <a:cs typeface="Aharoni" panose="02010803020104030203" pitchFamily="2" charset="-79"/>
              </a:rPr>
              <a:t>Size:</a:t>
            </a:r>
            <a:r>
              <a:rPr lang="en-US" sz="2900" dirty="0">
                <a:effectLst/>
                <a:latin typeface="Aharoni" panose="02010803020104030203" pitchFamily="2" charset="-79"/>
                <a:ea typeface="Times New Roman" panose="02020603050405020304" pitchFamily="18" charset="0"/>
                <a:cs typeface="Aharoni" panose="02010803020104030203" pitchFamily="2" charset="-79"/>
              </a:rPr>
              <a:t> Returns the number of items currently in the stack</a:t>
            </a:r>
            <a:r>
              <a:rPr lang="en-US" sz="3100" dirty="0">
                <a:effectLst/>
                <a:latin typeface="Aharoni" panose="02010803020104030203" pitchFamily="2" charset="-79"/>
                <a:ea typeface="Times New Roman" panose="02020603050405020304" pitchFamily="18" charset="0"/>
                <a:cs typeface="Aharoni" panose="02010803020104030203" pitchFamily="2" charset="-79"/>
              </a:rPr>
              <a:t>.</a:t>
            </a:r>
            <a:endParaRPr lang="en-ZW" sz="3100" dirty="0">
              <a:effectLst/>
              <a:latin typeface="Aharoni" panose="02010803020104030203" pitchFamily="2" charset="-79"/>
              <a:ea typeface="Times New Roman" panose="02020603050405020304" pitchFamily="18" charset="0"/>
              <a:cs typeface="Aharoni" panose="02010803020104030203" pitchFamily="2" charset="-79"/>
            </a:endParaRPr>
          </a:p>
          <a:p>
            <a:pPr algn="just">
              <a:lnSpc>
                <a:spcPct val="115000"/>
              </a:lnSpc>
              <a:spcAft>
                <a:spcPts val="1000"/>
              </a:spcAft>
            </a:pP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br>
              <a:rPr lang="vi-VN" sz="2000" b="1" dirty="0">
                <a:solidFill>
                  <a:schemeClr val="bg1"/>
                </a:solidFill>
                <a:latin typeface="Aharoni" panose="02010803020104030203" pitchFamily="2" charset="-79"/>
                <a:cs typeface="Aharoni" panose="02010803020104030203" pitchFamily="2" charset="-79"/>
              </a:rPr>
            </a:br>
            <a:endParaRPr lang="en-ZW" sz="4000" b="1" dirty="0">
              <a:solidFill>
                <a:schemeClr val="bg1"/>
              </a:solidFill>
              <a:latin typeface="Aharoni" panose="02010803020104030203" pitchFamily="2" charset="-79"/>
              <a:ea typeface="SimSun" panose="02010600030101010101" pitchFamily="2" charset="-122"/>
              <a:cs typeface="Aharoni" panose="02010803020104030203" pitchFamily="2" charset="-79"/>
            </a:endParaRPr>
          </a:p>
        </p:txBody>
      </p:sp>
    </p:spTree>
    <p:extLst>
      <p:ext uri="{BB962C8B-B14F-4D97-AF65-F5344CB8AC3E}">
        <p14:creationId xmlns:p14="http://schemas.microsoft.com/office/powerpoint/2010/main" val="6895840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ạch điện">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Circuit design</Template>
  <TotalTime>60</TotalTime>
  <Words>1238</Words>
  <Application>Microsoft Office PowerPoint</Application>
  <PresentationFormat>Màn hình rộng</PresentationFormat>
  <Paragraphs>83</Paragraphs>
  <Slides>13</Slides>
  <Notes>0</Notes>
  <HiddenSlides>0</HiddenSlides>
  <MMClips>0</MMClips>
  <ScaleCrop>false</ScaleCrop>
  <HeadingPairs>
    <vt:vector size="6" baseType="variant">
      <vt:variant>
        <vt:lpstr>Phông được Dùng</vt:lpstr>
      </vt:variant>
      <vt:variant>
        <vt:i4>6</vt:i4>
      </vt:variant>
      <vt:variant>
        <vt:lpstr>Chủ đề</vt:lpstr>
      </vt:variant>
      <vt:variant>
        <vt:i4>1</vt:i4>
      </vt:variant>
      <vt:variant>
        <vt:lpstr>Tiêu đề Bản chiếu</vt:lpstr>
      </vt:variant>
      <vt:variant>
        <vt:i4>13</vt:i4>
      </vt:variant>
    </vt:vector>
  </HeadingPairs>
  <TitlesOfParts>
    <vt:vector size="20" baseType="lpstr">
      <vt:lpstr>Aharoni</vt:lpstr>
      <vt:lpstr>Arial</vt:lpstr>
      <vt:lpstr>Calibri</vt:lpstr>
      <vt:lpstr>Cambria</vt:lpstr>
      <vt:lpstr>Tw Cen MT</vt:lpstr>
      <vt:lpstr>Verdana</vt:lpstr>
      <vt:lpstr>Mạch điện</vt:lpstr>
      <vt:lpstr>Design Specification for Stack Data Structure</vt:lpstr>
      <vt:lpstr>Identify the Data Structures</vt:lpstr>
      <vt:lpstr>    Define the Operations</vt:lpstr>
      <vt:lpstr>      Specify Input Parameters</vt:lpstr>
      <vt:lpstr>      Define Pre- and Post-conditions</vt:lpstr>
      <vt:lpstr>      Discuss Time and Space Complexity</vt:lpstr>
      <vt:lpstr>      Provide Examples and Code Snippets (if applicable)</vt:lpstr>
      <vt:lpstr>      Determine the operations of a memory stack and how it is used to implement function </vt:lpstr>
      <vt:lpstr>                    Identify Operations    </vt:lpstr>
      <vt:lpstr>                           Function Call Implementation </vt:lpstr>
      <vt:lpstr>      Demonstrate Stack Frames </vt:lpstr>
      <vt:lpstr>      Discuss the Importance </vt:lpstr>
      <vt:lpstr>                           Function Call Implementation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Hieu Minh_</dc:creator>
  <cp:lastModifiedBy>Hieu Minh_</cp:lastModifiedBy>
  <cp:revision>3</cp:revision>
  <dcterms:created xsi:type="dcterms:W3CDTF">2024-10-20T13:41:02Z</dcterms:created>
  <dcterms:modified xsi:type="dcterms:W3CDTF">2024-10-20T14:44:07Z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